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9144000" cy="5143500" type="screen16x9"/>
  <p:notesSz cx="6858000" cy="9144000"/>
  <p:embeddedFontLst>
    <p:embeddedFont>
      <p:font typeface="Google Sans Medium" panose="020B0604020202020204" charset="0"/>
      <p:regular r:id="rId4"/>
      <p:bold r:id="rId5"/>
      <p:italic r:id="rId6"/>
      <p:boldItalic r:id="rId7"/>
    </p:embeddedFont>
    <p:embeddedFont>
      <p:font typeface="Google Sans" panose="020B0604020202020204" charset="0"/>
      <p:regular r:id="rId8"/>
      <p:bold r:id="rId9"/>
      <p:italic r:id="rId10"/>
      <p:boldItalic r:id="rId11"/>
    </p:embeddedFont>
    <p:embeddedFont>
      <p:font typeface="Roboto" panose="020B0604020202020204" charset="0"/>
      <p:regular r:id="rId12"/>
      <p:bold r:id="rId13"/>
      <p:italic r:id="rId14"/>
      <p:boldItalic r:id="rId15"/>
    </p:embeddedFont>
    <p:embeddedFont>
      <p:font typeface="Roboto Medium"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1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pos="3816"/>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00049" y="587325"/>
            <a:ext cx="2839875" cy="13706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dirty="0" err="1" smtClean="0">
                <a:solidFill>
                  <a:srgbClr val="666666"/>
                </a:solidFill>
                <a:latin typeface="Google Sans"/>
                <a:ea typeface="Google Sans"/>
                <a:cs typeface="Google Sans"/>
                <a:sym typeface="Google Sans"/>
              </a:rPr>
              <a:t>Kashu</a:t>
            </a:r>
            <a:r>
              <a:rPr lang="en-US" sz="1700" dirty="0" smtClean="0">
                <a:solidFill>
                  <a:srgbClr val="666666"/>
                </a:solidFill>
                <a:latin typeface="Google Sans"/>
                <a:ea typeface="Google Sans"/>
                <a:cs typeface="Google Sans"/>
                <a:sym typeface="Google Sans"/>
              </a:rPr>
              <a:t> Company achieves a 522% Return On Ad Spend &amp; Targets International Growth</a:t>
            </a:r>
            <a:endParaRPr sz="1700" b="1" dirty="0">
              <a:solidFill>
                <a:srgbClr val="666666"/>
              </a:solidFill>
              <a:latin typeface="Google Sans"/>
              <a:ea typeface="Google Sans"/>
              <a:cs typeface="Google Sans"/>
              <a:sym typeface="Google Sans"/>
            </a:endParaRPr>
          </a:p>
        </p:txBody>
      </p:sp>
      <p:cxnSp>
        <p:nvCxnSpPr>
          <p:cNvPr id="55" name="Google Shape;55;p13"/>
          <p:cNvCxnSpPr/>
          <p:nvPr/>
        </p:nvCxnSpPr>
        <p:spPr>
          <a:xfrm>
            <a:off x="6200675" y="3358435"/>
            <a:ext cx="2743200" cy="0"/>
          </a:xfrm>
          <a:prstGeom prst="straightConnector1">
            <a:avLst/>
          </a:prstGeom>
          <a:noFill/>
          <a:ln w="19050" cap="flat" cmpd="sng">
            <a:solidFill>
              <a:srgbClr val="EEEEEE"/>
            </a:solidFill>
            <a:prstDash val="solid"/>
            <a:round/>
            <a:headEnd type="none" w="med" len="med"/>
            <a:tailEnd type="none" w="med" len="med"/>
          </a:ln>
        </p:spPr>
      </p:cxnSp>
      <p:sp>
        <p:nvSpPr>
          <p:cNvPr id="56" name="Google Shape;56;p13"/>
          <p:cNvSpPr txBox="1"/>
          <p:nvPr/>
        </p:nvSpPr>
        <p:spPr>
          <a:xfrm>
            <a:off x="6362874" y="2453776"/>
            <a:ext cx="1010875" cy="424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400" dirty="0" smtClean="0">
                <a:solidFill>
                  <a:srgbClr val="4285F4"/>
                </a:solidFill>
                <a:latin typeface="Google Sans Medium"/>
                <a:ea typeface="Google Sans Medium"/>
                <a:cs typeface="Google Sans Medium"/>
                <a:sym typeface="Google Sans Medium"/>
              </a:rPr>
              <a:t>522%</a:t>
            </a:r>
            <a:endParaRPr sz="1800" dirty="0">
              <a:solidFill>
                <a:srgbClr val="4285F4"/>
              </a:solidFill>
              <a:latin typeface="Google Sans Medium"/>
              <a:ea typeface="Google Sans Medium"/>
              <a:cs typeface="Google Sans Medium"/>
              <a:sym typeface="Google Sans Medium"/>
            </a:endParaRPr>
          </a:p>
        </p:txBody>
      </p:sp>
      <p:sp>
        <p:nvSpPr>
          <p:cNvPr id="57" name="Google Shape;57;p13"/>
          <p:cNvSpPr txBox="1"/>
          <p:nvPr/>
        </p:nvSpPr>
        <p:spPr>
          <a:xfrm>
            <a:off x="6361298" y="2787981"/>
            <a:ext cx="1076400" cy="57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smtClean="0">
                <a:solidFill>
                  <a:srgbClr val="5F6368"/>
                </a:solidFill>
                <a:latin typeface="Roboto"/>
                <a:ea typeface="Roboto"/>
                <a:cs typeface="Roboto"/>
                <a:sym typeface="Roboto"/>
              </a:rPr>
              <a:t>Return on Ad Spend (ROAS)</a:t>
            </a:r>
            <a:endParaRPr sz="900" dirty="0">
              <a:solidFill>
                <a:srgbClr val="5F6368"/>
              </a:solidFill>
              <a:latin typeface="Google Sans"/>
              <a:ea typeface="Google Sans"/>
              <a:cs typeface="Google Sans"/>
              <a:sym typeface="Google Sans"/>
            </a:endParaRPr>
          </a:p>
        </p:txBody>
      </p:sp>
      <p:sp>
        <p:nvSpPr>
          <p:cNvPr id="58" name="Google Shape;58;p13"/>
          <p:cNvSpPr txBox="1"/>
          <p:nvPr/>
        </p:nvSpPr>
        <p:spPr>
          <a:xfrm>
            <a:off x="7749646" y="2457355"/>
            <a:ext cx="656736" cy="424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400" dirty="0" smtClean="0">
                <a:solidFill>
                  <a:srgbClr val="4285F4"/>
                </a:solidFill>
                <a:latin typeface="Google Sans Medium"/>
                <a:ea typeface="Google Sans Medium"/>
                <a:cs typeface="Google Sans Medium"/>
                <a:sym typeface="Google Sans Medium"/>
              </a:rPr>
              <a:t>20</a:t>
            </a:r>
            <a:endParaRPr sz="2400" dirty="0">
              <a:solidFill>
                <a:srgbClr val="4285F4"/>
              </a:solidFill>
              <a:latin typeface="Google Sans Medium"/>
              <a:ea typeface="Google Sans Medium"/>
              <a:cs typeface="Google Sans Medium"/>
              <a:sym typeface="Google Sans Medium"/>
            </a:endParaRPr>
          </a:p>
        </p:txBody>
      </p:sp>
      <p:sp>
        <p:nvSpPr>
          <p:cNvPr id="59" name="Google Shape;59;p13"/>
          <p:cNvSpPr txBox="1"/>
          <p:nvPr/>
        </p:nvSpPr>
        <p:spPr>
          <a:xfrm>
            <a:off x="7636337" y="2787981"/>
            <a:ext cx="1011300" cy="4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smtClean="0">
                <a:solidFill>
                  <a:srgbClr val="5F6368"/>
                </a:solidFill>
                <a:latin typeface="Roboto"/>
                <a:ea typeface="Roboto"/>
                <a:cs typeface="Roboto"/>
                <a:sym typeface="Roboto"/>
              </a:rPr>
              <a:t>High-quality leads per month</a:t>
            </a:r>
            <a:endParaRPr sz="900" dirty="0">
              <a:solidFill>
                <a:srgbClr val="5F6368"/>
              </a:solidFill>
              <a:latin typeface="Google Sans"/>
              <a:ea typeface="Google Sans"/>
              <a:cs typeface="Google Sans"/>
              <a:sym typeface="Google Sans"/>
            </a:endParaRPr>
          </a:p>
        </p:txBody>
      </p:sp>
      <p:cxnSp>
        <p:nvCxnSpPr>
          <p:cNvPr id="60" name="Google Shape;60;p13"/>
          <p:cNvCxnSpPr/>
          <p:nvPr/>
        </p:nvCxnSpPr>
        <p:spPr>
          <a:xfrm>
            <a:off x="6210650" y="2361498"/>
            <a:ext cx="2743200" cy="0"/>
          </a:xfrm>
          <a:prstGeom prst="straightConnector1">
            <a:avLst/>
          </a:prstGeom>
          <a:noFill/>
          <a:ln w="19050" cap="flat" cmpd="sng">
            <a:solidFill>
              <a:srgbClr val="EEEEEE"/>
            </a:solidFill>
            <a:prstDash val="solid"/>
            <a:round/>
            <a:headEnd type="none" w="med" len="med"/>
            <a:tailEnd type="none" w="med" len="med"/>
          </a:ln>
        </p:spPr>
      </p:cxnSp>
      <p:sp>
        <p:nvSpPr>
          <p:cNvPr id="61" name="Google Shape;61;p13"/>
          <p:cNvSpPr txBox="1"/>
          <p:nvPr/>
        </p:nvSpPr>
        <p:spPr>
          <a:xfrm>
            <a:off x="337475" y="2289624"/>
            <a:ext cx="2743200" cy="11058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US" sz="700" dirty="0" err="1" smtClean="0">
                <a:solidFill>
                  <a:srgbClr val="666666"/>
                </a:solidFill>
                <a:latin typeface="Roboto"/>
                <a:ea typeface="Roboto"/>
                <a:cs typeface="Roboto"/>
                <a:sym typeface="Roboto"/>
              </a:rPr>
              <a:t>Kashu</a:t>
            </a:r>
            <a:r>
              <a:rPr lang="en-US" sz="700" dirty="0">
                <a:solidFill>
                  <a:srgbClr val="666666"/>
                </a:solidFill>
                <a:latin typeface="Roboto"/>
                <a:ea typeface="Roboto"/>
                <a:cs typeface="Roboto"/>
                <a:sym typeface="Roboto"/>
              </a:rPr>
              <a:t> </a:t>
            </a:r>
            <a:r>
              <a:rPr lang="en-US" sz="700" dirty="0" smtClean="0">
                <a:solidFill>
                  <a:srgbClr val="666666"/>
                </a:solidFill>
                <a:latin typeface="Roboto"/>
                <a:ea typeface="Roboto"/>
                <a:cs typeface="Roboto"/>
                <a:sym typeface="Roboto"/>
              </a:rPr>
              <a:t>is</a:t>
            </a:r>
            <a:r>
              <a:rPr lang="en-US" sz="700" dirty="0" smtClean="0">
                <a:solidFill>
                  <a:srgbClr val="666666"/>
                </a:solidFill>
                <a:latin typeface="Roboto"/>
                <a:ea typeface="Roboto"/>
                <a:cs typeface="Roboto"/>
                <a:sym typeface="Roboto"/>
              </a:rPr>
              <a:t> a Bulgarian based animated explainer video production company. With clients all around the globe, </a:t>
            </a:r>
            <a:r>
              <a:rPr lang="en-US" sz="700" dirty="0" err="1" smtClean="0">
                <a:solidFill>
                  <a:srgbClr val="666666"/>
                </a:solidFill>
                <a:latin typeface="Roboto"/>
                <a:ea typeface="Roboto"/>
                <a:cs typeface="Roboto"/>
                <a:sym typeface="Roboto"/>
              </a:rPr>
              <a:t>Kashu’s</a:t>
            </a:r>
            <a:r>
              <a:rPr lang="en-US" sz="700" dirty="0" smtClean="0">
                <a:solidFill>
                  <a:srgbClr val="666666"/>
                </a:solidFill>
                <a:latin typeface="Roboto"/>
                <a:ea typeface="Roboto"/>
                <a:cs typeface="Roboto"/>
                <a:sym typeface="Roboto"/>
              </a:rPr>
              <a:t> diverse team delivers exceptionally high-quality videos for businesses from concept to completion</a:t>
            </a:r>
          </a:p>
          <a:p>
            <a:pPr marL="0" lvl="0" indent="0" algn="l" rtl="0">
              <a:lnSpc>
                <a:spcPct val="115000"/>
              </a:lnSpc>
              <a:spcBef>
                <a:spcPts val="0"/>
              </a:spcBef>
              <a:spcAft>
                <a:spcPts val="0"/>
              </a:spcAft>
              <a:buClr>
                <a:schemeClr val="dk1"/>
              </a:buClr>
              <a:buSzPts val="1100"/>
              <a:buFont typeface="Arial"/>
              <a:buNone/>
            </a:pPr>
            <a:endParaRPr sz="700" dirty="0">
              <a:solidFill>
                <a:srgbClr val="666666"/>
              </a:solidFill>
              <a:latin typeface="Roboto"/>
              <a:ea typeface="Roboto"/>
              <a:cs typeface="Roboto"/>
              <a:sym typeface="Roboto"/>
            </a:endParaRPr>
          </a:p>
          <a:p>
            <a:pPr marL="0" lvl="0" indent="0" algn="l" rtl="0">
              <a:lnSpc>
                <a:spcPct val="115000"/>
              </a:lnSpc>
              <a:spcBef>
                <a:spcPts val="0"/>
              </a:spcBef>
              <a:spcAft>
                <a:spcPts val="300"/>
              </a:spcAft>
              <a:buClr>
                <a:schemeClr val="dk1"/>
              </a:buClr>
              <a:buSzPts val="1100"/>
              <a:buFont typeface="Arial"/>
              <a:buNone/>
            </a:pPr>
            <a:r>
              <a:rPr lang="en" sz="700" dirty="0" smtClean="0">
                <a:solidFill>
                  <a:srgbClr val="666666"/>
                </a:solidFill>
                <a:latin typeface="Roboto"/>
                <a:ea typeface="Roboto"/>
                <a:cs typeface="Roboto"/>
                <a:sym typeface="Roboto"/>
              </a:rPr>
              <a:t>Plovdiv, Bulgaria </a:t>
            </a:r>
            <a:r>
              <a:rPr lang="en" sz="700" dirty="0" smtClean="0">
                <a:solidFill>
                  <a:srgbClr val="5F6368"/>
                </a:solidFill>
                <a:latin typeface="Roboto"/>
                <a:ea typeface="Roboto"/>
                <a:cs typeface="Roboto"/>
                <a:sym typeface="Roboto"/>
              </a:rPr>
              <a:t>•  </a:t>
            </a:r>
            <a:r>
              <a:rPr lang="en" sz="700" u="sng" dirty="0" smtClean="0">
                <a:solidFill>
                  <a:schemeClr val="hlink"/>
                </a:solidFill>
                <a:latin typeface="Roboto"/>
                <a:ea typeface="Roboto"/>
                <a:cs typeface="Roboto"/>
                <a:sym typeface="Roboto"/>
              </a:rPr>
              <a:t>www.kashu.co</a:t>
            </a:r>
            <a:endParaRPr sz="700" dirty="0">
              <a:solidFill>
                <a:srgbClr val="666666"/>
              </a:solidFill>
              <a:latin typeface="Roboto"/>
              <a:ea typeface="Roboto"/>
              <a:cs typeface="Roboto"/>
              <a:sym typeface="Roboto"/>
            </a:endParaRPr>
          </a:p>
        </p:txBody>
      </p:sp>
      <p:sp>
        <p:nvSpPr>
          <p:cNvPr id="62" name="Google Shape;62;p13"/>
          <p:cNvSpPr/>
          <p:nvPr/>
        </p:nvSpPr>
        <p:spPr>
          <a:xfrm>
            <a:off x="296725" y="532262"/>
            <a:ext cx="393000" cy="37200"/>
          </a:xfrm>
          <a:prstGeom prst="roundRect">
            <a:avLst>
              <a:gd name="adj" fmla="val 50000"/>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p:nvPr/>
        </p:nvSpPr>
        <p:spPr>
          <a:xfrm>
            <a:off x="3191250" y="594450"/>
            <a:ext cx="2858100" cy="380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800" dirty="0">
                <a:solidFill>
                  <a:srgbClr val="666666"/>
                </a:solidFill>
                <a:latin typeface="Roboto Medium"/>
                <a:ea typeface="Roboto Medium"/>
                <a:cs typeface="Roboto Medium"/>
                <a:sym typeface="Roboto Medium"/>
              </a:rPr>
              <a:t>The challenge </a:t>
            </a:r>
            <a:endParaRPr sz="800" dirty="0">
              <a:solidFill>
                <a:srgbClr val="666666"/>
              </a:solidFill>
              <a:latin typeface="Roboto Medium"/>
              <a:ea typeface="Roboto Medium"/>
              <a:cs typeface="Roboto Medium"/>
              <a:sym typeface="Roboto Medium"/>
            </a:endParaRPr>
          </a:p>
          <a:p>
            <a:pPr marL="0" lvl="0" indent="0" algn="l" rtl="0">
              <a:lnSpc>
                <a:spcPct val="115000"/>
              </a:lnSpc>
              <a:spcBef>
                <a:spcPts val="200"/>
              </a:spcBef>
              <a:spcAft>
                <a:spcPts val="0"/>
              </a:spcAft>
              <a:buClr>
                <a:srgbClr val="000000"/>
              </a:buClr>
              <a:buSzPts val="1100"/>
              <a:buFont typeface="Arial"/>
              <a:buNone/>
            </a:pPr>
            <a:r>
              <a:rPr lang="en-US" sz="700" dirty="0" err="1" smtClean="0">
                <a:solidFill>
                  <a:srgbClr val="666666"/>
                </a:solidFill>
                <a:latin typeface="Roboto"/>
                <a:ea typeface="Roboto"/>
                <a:cs typeface="Roboto"/>
                <a:sym typeface="Roboto"/>
              </a:rPr>
              <a:t>Kashu</a:t>
            </a:r>
            <a:r>
              <a:rPr lang="en-US" sz="700" dirty="0" smtClean="0">
                <a:solidFill>
                  <a:srgbClr val="666666"/>
                </a:solidFill>
                <a:latin typeface="Roboto"/>
                <a:ea typeface="Roboto"/>
                <a:cs typeface="Roboto"/>
                <a:sym typeface="Roboto"/>
              </a:rPr>
              <a:t> had a diversification problem. The majority of leads came from one source, Fiverr. Although the quantity was great, </a:t>
            </a:r>
            <a:r>
              <a:rPr lang="en-US" sz="700" dirty="0" err="1" smtClean="0">
                <a:solidFill>
                  <a:srgbClr val="666666"/>
                </a:solidFill>
                <a:latin typeface="Roboto"/>
                <a:ea typeface="Roboto"/>
                <a:cs typeface="Roboto"/>
                <a:sym typeface="Roboto"/>
              </a:rPr>
              <a:t>Kashu</a:t>
            </a:r>
            <a:r>
              <a:rPr lang="en-US" sz="700" dirty="0" smtClean="0">
                <a:solidFill>
                  <a:srgbClr val="666666"/>
                </a:solidFill>
                <a:latin typeface="Roboto"/>
                <a:ea typeface="Roboto"/>
                <a:cs typeface="Roboto"/>
                <a:sym typeface="Roboto"/>
              </a:rPr>
              <a:t> wanted to re-positon themselves as a premium video agency. They also realized that it’s dangerous to over-rely on one source of traffic</a:t>
            </a:r>
            <a:endParaRPr sz="700" dirty="0">
              <a:solidFill>
                <a:srgbClr val="666666"/>
              </a:solidFill>
              <a:latin typeface="Roboto"/>
              <a:ea typeface="Roboto"/>
              <a:cs typeface="Roboto"/>
              <a:sym typeface="Roboto"/>
            </a:endParaRPr>
          </a:p>
          <a:p>
            <a:pPr marL="0" lvl="0" indent="0" algn="l" rtl="0">
              <a:lnSpc>
                <a:spcPct val="115000"/>
              </a:lnSpc>
              <a:spcBef>
                <a:spcPts val="200"/>
              </a:spcBef>
              <a:spcAft>
                <a:spcPts val="0"/>
              </a:spcAft>
              <a:buClr>
                <a:srgbClr val="000000"/>
              </a:buClr>
              <a:buSzPts val="1100"/>
              <a:buFont typeface="Arial"/>
              <a:buNone/>
            </a:pPr>
            <a:endParaRPr sz="700" dirty="0">
              <a:solidFill>
                <a:srgbClr val="666666"/>
              </a:solidFill>
              <a:latin typeface="Roboto"/>
              <a:ea typeface="Roboto"/>
              <a:cs typeface="Roboto"/>
              <a:sym typeface="Roboto"/>
            </a:endParaRPr>
          </a:p>
          <a:p>
            <a:pPr marL="0" lvl="0" indent="0" algn="l" rtl="0">
              <a:lnSpc>
                <a:spcPct val="115000"/>
              </a:lnSpc>
              <a:spcBef>
                <a:spcPts val="200"/>
              </a:spcBef>
              <a:spcAft>
                <a:spcPts val="0"/>
              </a:spcAft>
              <a:buClr>
                <a:srgbClr val="000000"/>
              </a:buClr>
              <a:buSzPts val="1100"/>
              <a:buFont typeface="Arial"/>
              <a:buNone/>
            </a:pPr>
            <a:r>
              <a:rPr lang="en" sz="800" dirty="0">
                <a:solidFill>
                  <a:srgbClr val="666666"/>
                </a:solidFill>
                <a:latin typeface="Roboto Medium"/>
                <a:ea typeface="Roboto Medium"/>
                <a:cs typeface="Roboto Medium"/>
                <a:sym typeface="Roboto Medium"/>
              </a:rPr>
              <a:t>The approach</a:t>
            </a:r>
            <a:endParaRPr sz="800" dirty="0">
              <a:solidFill>
                <a:srgbClr val="666666"/>
              </a:solidFill>
              <a:latin typeface="Roboto"/>
              <a:ea typeface="Roboto"/>
              <a:cs typeface="Roboto"/>
              <a:sym typeface="Roboto"/>
            </a:endParaRPr>
          </a:p>
          <a:p>
            <a:pPr marL="0" lvl="0" indent="0" algn="l" rtl="0">
              <a:lnSpc>
                <a:spcPct val="115000"/>
              </a:lnSpc>
              <a:spcBef>
                <a:spcPts val="200"/>
              </a:spcBef>
              <a:spcAft>
                <a:spcPts val="0"/>
              </a:spcAft>
              <a:buClr>
                <a:schemeClr val="dk1"/>
              </a:buClr>
              <a:buSzPts val="1100"/>
              <a:buFont typeface="Arial"/>
              <a:buNone/>
            </a:pPr>
            <a:r>
              <a:rPr lang="en-US" sz="700" dirty="0" smtClean="0">
                <a:solidFill>
                  <a:srgbClr val="666666"/>
                </a:solidFill>
                <a:latin typeface="Roboto"/>
                <a:ea typeface="Roboto"/>
                <a:cs typeface="Roboto"/>
                <a:sym typeface="Roboto"/>
              </a:rPr>
              <a:t>The objective was to drive a consistent level of leads to the business. Instead of going out all guns blazing, the strategy was to drive leads at a profitable CPA and at a frequency that allowed the company to deliver quality work. </a:t>
            </a:r>
            <a:r>
              <a:rPr lang="en-US" sz="700" dirty="0" smtClean="0">
                <a:solidFill>
                  <a:srgbClr val="666666"/>
                </a:solidFill>
                <a:latin typeface="Roboto"/>
                <a:ea typeface="Roboto"/>
                <a:cs typeface="Roboto"/>
                <a:sym typeface="Roboto"/>
              </a:rPr>
              <a:t>We identified our perfect geographical market pretty early on with rigorous testing, doubled down on it, and refined our activity over time. </a:t>
            </a:r>
          </a:p>
          <a:p>
            <a:pPr marL="0" lvl="0" indent="0" algn="l" rtl="0">
              <a:lnSpc>
                <a:spcPct val="115000"/>
              </a:lnSpc>
              <a:spcBef>
                <a:spcPts val="200"/>
              </a:spcBef>
              <a:spcAft>
                <a:spcPts val="0"/>
              </a:spcAft>
              <a:buClr>
                <a:schemeClr val="dk1"/>
              </a:buClr>
              <a:buSzPts val="1100"/>
              <a:buFont typeface="Arial"/>
              <a:buNone/>
            </a:pPr>
            <a:endParaRPr lang="en-US" sz="700" dirty="0">
              <a:solidFill>
                <a:srgbClr val="666666"/>
              </a:solidFill>
              <a:latin typeface="Roboto"/>
              <a:ea typeface="Roboto"/>
              <a:cs typeface="Roboto"/>
              <a:sym typeface="Roboto"/>
            </a:endParaRPr>
          </a:p>
          <a:p>
            <a:pPr marL="0" lvl="0" indent="0" algn="l" rtl="0">
              <a:lnSpc>
                <a:spcPct val="115000"/>
              </a:lnSpc>
              <a:spcBef>
                <a:spcPts val="200"/>
              </a:spcBef>
              <a:spcAft>
                <a:spcPts val="0"/>
              </a:spcAft>
              <a:buClr>
                <a:schemeClr val="dk1"/>
              </a:buClr>
              <a:buSzPts val="1100"/>
              <a:buFont typeface="Arial"/>
              <a:buNone/>
            </a:pPr>
            <a:r>
              <a:rPr lang="en-US" sz="700" dirty="0" smtClean="0">
                <a:solidFill>
                  <a:srgbClr val="666666"/>
                </a:solidFill>
                <a:latin typeface="Roboto"/>
                <a:ea typeface="Roboto"/>
                <a:cs typeface="Roboto"/>
                <a:sym typeface="Roboto"/>
              </a:rPr>
              <a:t>After testing SMART bid strategies, we found that the best performance came from some Manual Control so we opted for Enhanced CPC bidding. Creative testing was important and we ran over 400 tests in the 18 months we’ve been working together</a:t>
            </a:r>
            <a:endParaRPr lang="en-US" sz="700" dirty="0" smtClean="0">
              <a:solidFill>
                <a:srgbClr val="666666"/>
              </a:solidFill>
              <a:latin typeface="Roboto"/>
              <a:ea typeface="Roboto"/>
              <a:cs typeface="Roboto"/>
              <a:sym typeface="Roboto"/>
            </a:endParaRPr>
          </a:p>
          <a:p>
            <a:pPr marL="0" lvl="0" indent="0" algn="l" rtl="0">
              <a:lnSpc>
                <a:spcPct val="115000"/>
              </a:lnSpc>
              <a:spcBef>
                <a:spcPts val="200"/>
              </a:spcBef>
              <a:spcAft>
                <a:spcPts val="0"/>
              </a:spcAft>
              <a:buClr>
                <a:schemeClr val="dk1"/>
              </a:buClr>
              <a:buSzPts val="1100"/>
              <a:buFont typeface="Arial"/>
              <a:buNone/>
            </a:pPr>
            <a:endParaRPr lang="en-US" sz="700" dirty="0">
              <a:solidFill>
                <a:srgbClr val="666666"/>
              </a:solidFill>
              <a:latin typeface="Roboto"/>
              <a:ea typeface="Roboto"/>
              <a:cs typeface="Roboto Medium"/>
              <a:sym typeface="Roboto"/>
            </a:endParaRPr>
          </a:p>
          <a:p>
            <a:pPr marL="0" lvl="0" indent="0" algn="l" rtl="0">
              <a:lnSpc>
                <a:spcPct val="115000"/>
              </a:lnSpc>
              <a:spcBef>
                <a:spcPts val="200"/>
              </a:spcBef>
              <a:spcAft>
                <a:spcPts val="0"/>
              </a:spcAft>
              <a:buClr>
                <a:schemeClr val="dk1"/>
              </a:buClr>
              <a:buSzPts val="1100"/>
              <a:buFont typeface="Arial"/>
              <a:buNone/>
            </a:pPr>
            <a:r>
              <a:rPr lang="en" sz="800" dirty="0" smtClean="0">
                <a:solidFill>
                  <a:srgbClr val="666666"/>
                </a:solidFill>
                <a:latin typeface="Roboto Medium"/>
                <a:ea typeface="Roboto Medium"/>
                <a:cs typeface="Roboto Medium"/>
                <a:sym typeface="Roboto Medium"/>
              </a:rPr>
              <a:t>The results</a:t>
            </a:r>
            <a:endParaRPr lang="en" sz="800" dirty="0">
              <a:solidFill>
                <a:srgbClr val="666666"/>
              </a:solidFill>
              <a:latin typeface="Roboto"/>
              <a:ea typeface="Roboto"/>
              <a:cs typeface="Roboto Medium"/>
              <a:sym typeface="Roboto"/>
            </a:endParaRPr>
          </a:p>
          <a:p>
            <a:pPr marL="0" lvl="0" indent="0" algn="l" rtl="0">
              <a:lnSpc>
                <a:spcPct val="115000"/>
              </a:lnSpc>
              <a:spcBef>
                <a:spcPts val="200"/>
              </a:spcBef>
              <a:spcAft>
                <a:spcPts val="0"/>
              </a:spcAft>
              <a:buClr>
                <a:schemeClr val="dk1"/>
              </a:buClr>
              <a:buSzPts val="1100"/>
              <a:buFont typeface="Arial"/>
              <a:buNone/>
            </a:pPr>
            <a:r>
              <a:rPr lang="en-US" sz="700" dirty="0" err="1" smtClean="0">
                <a:solidFill>
                  <a:srgbClr val="666666"/>
                </a:solidFill>
                <a:latin typeface="Roboto"/>
                <a:ea typeface="Roboto"/>
                <a:cs typeface="Roboto"/>
                <a:sym typeface="Roboto"/>
              </a:rPr>
              <a:t>Kashu</a:t>
            </a:r>
            <a:r>
              <a:rPr lang="en-US" sz="700" dirty="0" smtClean="0">
                <a:solidFill>
                  <a:srgbClr val="666666"/>
                </a:solidFill>
                <a:latin typeface="Roboto"/>
                <a:ea typeface="Roboto"/>
                <a:cs typeface="Roboto"/>
                <a:sym typeface="Roboto"/>
              </a:rPr>
              <a:t> achieved a ROAS of 522% (for every $1 spent they make $5.20 back). More importantly, </a:t>
            </a:r>
            <a:r>
              <a:rPr lang="en-US" sz="700" dirty="0" err="1" smtClean="0">
                <a:solidFill>
                  <a:srgbClr val="666666"/>
                </a:solidFill>
                <a:latin typeface="Roboto"/>
                <a:ea typeface="Roboto"/>
                <a:cs typeface="Roboto"/>
                <a:sym typeface="Roboto"/>
              </a:rPr>
              <a:t>Kashu</a:t>
            </a:r>
            <a:r>
              <a:rPr lang="en-US" sz="700" dirty="0" smtClean="0">
                <a:solidFill>
                  <a:srgbClr val="666666"/>
                </a:solidFill>
                <a:latin typeface="Roboto"/>
                <a:ea typeface="Roboto"/>
                <a:cs typeface="Roboto"/>
                <a:sym typeface="Roboto"/>
              </a:rPr>
              <a:t> now has a local office and has hired new members of staff to help with delivery</a:t>
            </a:r>
            <a:endParaRPr sz="700" dirty="0">
              <a:solidFill>
                <a:srgbClr val="666666"/>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700" dirty="0">
              <a:solidFill>
                <a:srgbClr val="666666"/>
              </a:solidFill>
              <a:latin typeface="Roboto"/>
              <a:ea typeface="Roboto"/>
              <a:cs typeface="Roboto"/>
              <a:sym typeface="Roboto"/>
            </a:endParaRPr>
          </a:p>
        </p:txBody>
      </p:sp>
      <p:sp>
        <p:nvSpPr>
          <p:cNvPr id="64" name="Google Shape;64;p13"/>
          <p:cNvSpPr txBox="1"/>
          <p:nvPr/>
        </p:nvSpPr>
        <p:spPr>
          <a:xfrm>
            <a:off x="209825" y="199804"/>
            <a:ext cx="2205600" cy="19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700" b="1">
                <a:solidFill>
                  <a:srgbClr val="9AA0A6"/>
                </a:solidFill>
                <a:latin typeface="Roboto"/>
                <a:ea typeface="Roboto"/>
                <a:cs typeface="Roboto"/>
                <a:sym typeface="Roboto"/>
              </a:rPr>
              <a:t>CASE STUDY</a:t>
            </a:r>
            <a:endParaRPr sz="700" b="1">
              <a:solidFill>
                <a:srgbClr val="9AA0A6"/>
              </a:solidFill>
              <a:latin typeface="Roboto"/>
              <a:ea typeface="Roboto"/>
              <a:cs typeface="Roboto"/>
              <a:sym typeface="Roboto"/>
            </a:endParaRPr>
          </a:p>
        </p:txBody>
      </p:sp>
      <p:sp>
        <p:nvSpPr>
          <p:cNvPr id="65" name="Google Shape;65;p13"/>
          <p:cNvSpPr txBox="1"/>
          <p:nvPr/>
        </p:nvSpPr>
        <p:spPr>
          <a:xfrm>
            <a:off x="6352300" y="322025"/>
            <a:ext cx="2327400" cy="110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a:p>
        </p:txBody>
      </p:sp>
      <p:sp>
        <p:nvSpPr>
          <p:cNvPr id="66" name="Google Shape;66;p13"/>
          <p:cNvSpPr txBox="1"/>
          <p:nvPr/>
        </p:nvSpPr>
        <p:spPr>
          <a:xfrm>
            <a:off x="6196599" y="614925"/>
            <a:ext cx="2747275" cy="170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smtClean="0">
                <a:solidFill>
                  <a:srgbClr val="666666"/>
                </a:solidFill>
                <a:latin typeface="Google Sans Medium"/>
                <a:ea typeface="Google Sans Medium"/>
                <a:cs typeface="Google Sans Medium"/>
                <a:sym typeface="Google Sans Medium"/>
              </a:rPr>
              <a:t>“Hiring Aquire was a game-changer for us. They’re extremely professional, reliable, and fast. Dan is sending me daily updates, so I know where we are, what’s next, and what the results look like. I can’t recommend them enough really”</a:t>
            </a:r>
            <a:endParaRPr sz="1100" dirty="0">
              <a:solidFill>
                <a:srgbClr val="666666"/>
              </a:solidFill>
              <a:latin typeface="Google Sans"/>
              <a:ea typeface="Google Sans"/>
              <a:cs typeface="Google Sans"/>
              <a:sym typeface="Google Sans"/>
            </a:endParaRPr>
          </a:p>
          <a:p>
            <a:pPr marL="0" lvl="0" indent="0" algn="l" rtl="0">
              <a:spcBef>
                <a:spcPts val="300"/>
              </a:spcBef>
              <a:spcAft>
                <a:spcPts val="0"/>
              </a:spcAft>
              <a:buClr>
                <a:srgbClr val="000000"/>
              </a:buClr>
              <a:buSzPts val="1100"/>
              <a:buFont typeface="Arial"/>
              <a:buNone/>
            </a:pPr>
            <a:r>
              <a:rPr lang="en" sz="700" i="1" dirty="0" smtClean="0">
                <a:solidFill>
                  <a:srgbClr val="666666"/>
                </a:solidFill>
                <a:latin typeface="Google Sans"/>
                <a:ea typeface="Google Sans"/>
                <a:cs typeface="Google Sans"/>
                <a:sym typeface="Google Sans"/>
              </a:rPr>
              <a:t>—Ivilina Gavazova, CEO &amp; Founder, Kashu Co</a:t>
            </a:r>
            <a:endParaRPr sz="700" i="1" dirty="0">
              <a:solidFill>
                <a:srgbClr val="666666"/>
              </a:solidFill>
              <a:latin typeface="Google Sans"/>
              <a:ea typeface="Google Sans"/>
              <a:cs typeface="Google Sans"/>
              <a:sym typeface="Google Sans"/>
            </a:endParaRPr>
          </a:p>
        </p:txBody>
      </p:sp>
      <p:sp>
        <p:nvSpPr>
          <p:cNvPr id="68" name="Google Shape;68;p13"/>
          <p:cNvSpPr txBox="1"/>
          <p:nvPr/>
        </p:nvSpPr>
        <p:spPr>
          <a:xfrm>
            <a:off x="7022150" y="186017"/>
            <a:ext cx="1626600" cy="28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700" b="1" dirty="0" smtClean="0">
                <a:solidFill>
                  <a:srgbClr val="9AA0A6"/>
                </a:solidFill>
                <a:latin typeface="Roboto"/>
                <a:ea typeface="Roboto"/>
                <a:cs typeface="Roboto"/>
                <a:sym typeface="Roboto"/>
              </a:rPr>
              <a:t>B2B</a:t>
            </a:r>
            <a:endParaRPr sz="700" b="1" dirty="0">
              <a:solidFill>
                <a:srgbClr val="9AA0A6"/>
              </a:solidFill>
              <a:latin typeface="Roboto"/>
              <a:ea typeface="Roboto"/>
              <a:cs typeface="Roboto"/>
              <a:sym typeface="Roboto"/>
            </a:endParaRPr>
          </a:p>
        </p:txBody>
      </p:sp>
      <p:grpSp>
        <p:nvGrpSpPr>
          <p:cNvPr id="27" name="object 2"/>
          <p:cNvGrpSpPr/>
          <p:nvPr/>
        </p:nvGrpSpPr>
        <p:grpSpPr>
          <a:xfrm>
            <a:off x="702951" y="5059801"/>
            <a:ext cx="7834698" cy="45719"/>
            <a:chOff x="452704" y="6885000"/>
            <a:chExt cx="9792335" cy="27305"/>
          </a:xfrm>
        </p:grpSpPr>
        <p:sp>
          <p:nvSpPr>
            <p:cNvPr id="28" name="object 3"/>
            <p:cNvSpPr/>
            <p:nvPr/>
          </p:nvSpPr>
          <p:spPr>
            <a:xfrm>
              <a:off x="452704" y="6885000"/>
              <a:ext cx="1088390" cy="27305"/>
            </a:xfrm>
            <a:custGeom>
              <a:avLst/>
              <a:gdLst/>
              <a:ahLst/>
              <a:cxnLst/>
              <a:rect l="l" t="t" r="r" b="b"/>
              <a:pathLst>
                <a:path w="1088390" h="27304">
                  <a:moveTo>
                    <a:pt x="1087996" y="0"/>
                  </a:moveTo>
                  <a:lnTo>
                    <a:pt x="0" y="0"/>
                  </a:lnTo>
                  <a:lnTo>
                    <a:pt x="0" y="27000"/>
                  </a:lnTo>
                  <a:lnTo>
                    <a:pt x="1087996" y="27000"/>
                  </a:lnTo>
                  <a:lnTo>
                    <a:pt x="1087996" y="0"/>
                  </a:lnTo>
                  <a:close/>
                </a:path>
              </a:pathLst>
            </a:custGeom>
            <a:solidFill>
              <a:srgbClr val="C60A00"/>
            </a:solidFill>
          </p:spPr>
          <p:txBody>
            <a:bodyPr wrap="square" lIns="0" tIns="0" rIns="0" bIns="0" rtlCol="0"/>
            <a:lstStyle/>
            <a:p>
              <a:endParaRPr/>
            </a:p>
          </p:txBody>
        </p:sp>
        <p:sp>
          <p:nvSpPr>
            <p:cNvPr id="29" name="object 4"/>
            <p:cNvSpPr/>
            <p:nvPr/>
          </p:nvSpPr>
          <p:spPr>
            <a:xfrm>
              <a:off x="1540700" y="6885000"/>
              <a:ext cx="1088390" cy="27305"/>
            </a:xfrm>
            <a:custGeom>
              <a:avLst/>
              <a:gdLst/>
              <a:ahLst/>
              <a:cxnLst/>
              <a:rect l="l" t="t" r="r" b="b"/>
              <a:pathLst>
                <a:path w="1088389" h="27304">
                  <a:moveTo>
                    <a:pt x="1087996" y="0"/>
                  </a:moveTo>
                  <a:lnTo>
                    <a:pt x="0" y="0"/>
                  </a:lnTo>
                  <a:lnTo>
                    <a:pt x="0" y="27000"/>
                  </a:lnTo>
                  <a:lnTo>
                    <a:pt x="1087996" y="27000"/>
                  </a:lnTo>
                  <a:lnTo>
                    <a:pt x="1087996" y="0"/>
                  </a:lnTo>
                  <a:close/>
                </a:path>
              </a:pathLst>
            </a:custGeom>
            <a:solidFill>
              <a:srgbClr val="F43F7C"/>
            </a:solidFill>
          </p:spPr>
          <p:txBody>
            <a:bodyPr wrap="square" lIns="0" tIns="0" rIns="0" bIns="0" rtlCol="0"/>
            <a:lstStyle/>
            <a:p>
              <a:endParaRPr/>
            </a:p>
          </p:txBody>
        </p:sp>
        <p:sp>
          <p:nvSpPr>
            <p:cNvPr id="30" name="object 5"/>
            <p:cNvSpPr/>
            <p:nvPr/>
          </p:nvSpPr>
          <p:spPr>
            <a:xfrm>
              <a:off x="2628696" y="6885000"/>
              <a:ext cx="1088390" cy="27305"/>
            </a:xfrm>
            <a:custGeom>
              <a:avLst/>
              <a:gdLst/>
              <a:ahLst/>
              <a:cxnLst/>
              <a:rect l="l" t="t" r="r" b="b"/>
              <a:pathLst>
                <a:path w="1088389" h="27304">
                  <a:moveTo>
                    <a:pt x="1087996" y="0"/>
                  </a:moveTo>
                  <a:lnTo>
                    <a:pt x="0" y="0"/>
                  </a:lnTo>
                  <a:lnTo>
                    <a:pt x="0" y="27000"/>
                  </a:lnTo>
                  <a:lnTo>
                    <a:pt x="1087996" y="27000"/>
                  </a:lnTo>
                  <a:lnTo>
                    <a:pt x="1087996" y="0"/>
                  </a:lnTo>
                  <a:close/>
                </a:path>
              </a:pathLst>
            </a:custGeom>
            <a:solidFill>
              <a:srgbClr val="EAC100"/>
            </a:solidFill>
          </p:spPr>
          <p:txBody>
            <a:bodyPr wrap="square" lIns="0" tIns="0" rIns="0" bIns="0" rtlCol="0"/>
            <a:lstStyle/>
            <a:p>
              <a:endParaRPr/>
            </a:p>
          </p:txBody>
        </p:sp>
        <p:sp>
          <p:nvSpPr>
            <p:cNvPr id="31" name="object 6"/>
            <p:cNvSpPr/>
            <p:nvPr/>
          </p:nvSpPr>
          <p:spPr>
            <a:xfrm>
              <a:off x="3716705" y="6885000"/>
              <a:ext cx="1088390" cy="27305"/>
            </a:xfrm>
            <a:custGeom>
              <a:avLst/>
              <a:gdLst/>
              <a:ahLst/>
              <a:cxnLst/>
              <a:rect l="l" t="t" r="r" b="b"/>
              <a:pathLst>
                <a:path w="1088389" h="27304">
                  <a:moveTo>
                    <a:pt x="1087996" y="0"/>
                  </a:moveTo>
                  <a:lnTo>
                    <a:pt x="0" y="0"/>
                  </a:lnTo>
                  <a:lnTo>
                    <a:pt x="0" y="27000"/>
                  </a:lnTo>
                  <a:lnTo>
                    <a:pt x="1087996" y="27000"/>
                  </a:lnTo>
                  <a:lnTo>
                    <a:pt x="1087996" y="0"/>
                  </a:lnTo>
                  <a:close/>
                </a:path>
              </a:pathLst>
            </a:custGeom>
            <a:solidFill>
              <a:srgbClr val="FEDA00"/>
            </a:solidFill>
          </p:spPr>
          <p:txBody>
            <a:bodyPr wrap="square" lIns="0" tIns="0" rIns="0" bIns="0" rtlCol="0"/>
            <a:lstStyle/>
            <a:p>
              <a:endParaRPr/>
            </a:p>
          </p:txBody>
        </p:sp>
        <p:sp>
          <p:nvSpPr>
            <p:cNvPr id="32" name="object 7"/>
            <p:cNvSpPr/>
            <p:nvPr/>
          </p:nvSpPr>
          <p:spPr>
            <a:xfrm>
              <a:off x="4804702" y="6885000"/>
              <a:ext cx="1088390" cy="27305"/>
            </a:xfrm>
            <a:custGeom>
              <a:avLst/>
              <a:gdLst/>
              <a:ahLst/>
              <a:cxnLst/>
              <a:rect l="l" t="t" r="r" b="b"/>
              <a:pathLst>
                <a:path w="1088389" h="27304">
                  <a:moveTo>
                    <a:pt x="1087996" y="0"/>
                  </a:moveTo>
                  <a:lnTo>
                    <a:pt x="0" y="0"/>
                  </a:lnTo>
                  <a:lnTo>
                    <a:pt x="0" y="27000"/>
                  </a:lnTo>
                  <a:lnTo>
                    <a:pt x="1087996" y="27000"/>
                  </a:lnTo>
                  <a:lnTo>
                    <a:pt x="1087996" y="0"/>
                  </a:lnTo>
                  <a:close/>
                </a:path>
              </a:pathLst>
            </a:custGeom>
            <a:solidFill>
              <a:srgbClr val="FFF7CA"/>
            </a:solidFill>
          </p:spPr>
          <p:txBody>
            <a:bodyPr wrap="square" lIns="0" tIns="0" rIns="0" bIns="0" rtlCol="0"/>
            <a:lstStyle/>
            <a:p>
              <a:endParaRPr/>
            </a:p>
          </p:txBody>
        </p:sp>
        <p:sp>
          <p:nvSpPr>
            <p:cNvPr id="33" name="object 8"/>
            <p:cNvSpPr/>
            <p:nvPr/>
          </p:nvSpPr>
          <p:spPr>
            <a:xfrm>
              <a:off x="5892698" y="6885000"/>
              <a:ext cx="1088390" cy="27305"/>
            </a:xfrm>
            <a:custGeom>
              <a:avLst/>
              <a:gdLst/>
              <a:ahLst/>
              <a:cxnLst/>
              <a:rect l="l" t="t" r="r" b="b"/>
              <a:pathLst>
                <a:path w="1088390" h="27304">
                  <a:moveTo>
                    <a:pt x="1087996" y="0"/>
                  </a:moveTo>
                  <a:lnTo>
                    <a:pt x="0" y="0"/>
                  </a:lnTo>
                  <a:lnTo>
                    <a:pt x="0" y="27000"/>
                  </a:lnTo>
                  <a:lnTo>
                    <a:pt x="1087996" y="27000"/>
                  </a:lnTo>
                  <a:lnTo>
                    <a:pt x="1087996" y="0"/>
                  </a:lnTo>
                  <a:close/>
                </a:path>
              </a:pathLst>
            </a:custGeom>
            <a:solidFill>
              <a:srgbClr val="B2EAF7"/>
            </a:solidFill>
          </p:spPr>
          <p:txBody>
            <a:bodyPr wrap="square" lIns="0" tIns="0" rIns="0" bIns="0" rtlCol="0"/>
            <a:lstStyle/>
            <a:p>
              <a:endParaRPr/>
            </a:p>
          </p:txBody>
        </p:sp>
        <p:sp>
          <p:nvSpPr>
            <p:cNvPr id="34" name="object 9"/>
            <p:cNvSpPr/>
            <p:nvPr/>
          </p:nvSpPr>
          <p:spPr>
            <a:xfrm>
              <a:off x="6980694" y="6885000"/>
              <a:ext cx="1088390" cy="27305"/>
            </a:xfrm>
            <a:custGeom>
              <a:avLst/>
              <a:gdLst/>
              <a:ahLst/>
              <a:cxnLst/>
              <a:rect l="l" t="t" r="r" b="b"/>
              <a:pathLst>
                <a:path w="1088390" h="27304">
                  <a:moveTo>
                    <a:pt x="1087996" y="0"/>
                  </a:moveTo>
                  <a:lnTo>
                    <a:pt x="0" y="0"/>
                  </a:lnTo>
                  <a:lnTo>
                    <a:pt x="0" y="27000"/>
                  </a:lnTo>
                  <a:lnTo>
                    <a:pt x="1087996" y="27000"/>
                  </a:lnTo>
                  <a:lnTo>
                    <a:pt x="1087996" y="0"/>
                  </a:lnTo>
                  <a:close/>
                </a:path>
              </a:pathLst>
            </a:custGeom>
            <a:solidFill>
              <a:srgbClr val="00A3CE"/>
            </a:solidFill>
          </p:spPr>
          <p:txBody>
            <a:bodyPr wrap="square" lIns="0" tIns="0" rIns="0" bIns="0" rtlCol="0"/>
            <a:lstStyle/>
            <a:p>
              <a:endParaRPr/>
            </a:p>
          </p:txBody>
        </p:sp>
        <p:sp>
          <p:nvSpPr>
            <p:cNvPr id="35" name="object 10"/>
            <p:cNvSpPr/>
            <p:nvPr/>
          </p:nvSpPr>
          <p:spPr>
            <a:xfrm>
              <a:off x="8068703" y="6885000"/>
              <a:ext cx="1088390" cy="27305"/>
            </a:xfrm>
            <a:custGeom>
              <a:avLst/>
              <a:gdLst/>
              <a:ahLst/>
              <a:cxnLst/>
              <a:rect l="l" t="t" r="r" b="b"/>
              <a:pathLst>
                <a:path w="1088390" h="27304">
                  <a:moveTo>
                    <a:pt x="1087996" y="0"/>
                  </a:moveTo>
                  <a:lnTo>
                    <a:pt x="0" y="0"/>
                  </a:lnTo>
                  <a:lnTo>
                    <a:pt x="0" y="27000"/>
                  </a:lnTo>
                  <a:lnTo>
                    <a:pt x="1087996" y="27000"/>
                  </a:lnTo>
                  <a:lnTo>
                    <a:pt x="1087996" y="0"/>
                  </a:lnTo>
                  <a:close/>
                </a:path>
              </a:pathLst>
            </a:custGeom>
            <a:solidFill>
              <a:srgbClr val="16307F"/>
            </a:solidFill>
          </p:spPr>
          <p:txBody>
            <a:bodyPr wrap="square" lIns="0" tIns="0" rIns="0" bIns="0" rtlCol="0"/>
            <a:lstStyle/>
            <a:p>
              <a:endParaRPr/>
            </a:p>
          </p:txBody>
        </p:sp>
        <p:sp>
          <p:nvSpPr>
            <p:cNvPr id="36" name="object 11"/>
            <p:cNvSpPr/>
            <p:nvPr/>
          </p:nvSpPr>
          <p:spPr>
            <a:xfrm>
              <a:off x="9156700" y="6885000"/>
              <a:ext cx="1088390" cy="27305"/>
            </a:xfrm>
            <a:custGeom>
              <a:avLst/>
              <a:gdLst/>
              <a:ahLst/>
              <a:cxnLst/>
              <a:rect l="l" t="t" r="r" b="b"/>
              <a:pathLst>
                <a:path w="1088390" h="27304">
                  <a:moveTo>
                    <a:pt x="1087996" y="0"/>
                  </a:moveTo>
                  <a:lnTo>
                    <a:pt x="0" y="0"/>
                  </a:lnTo>
                  <a:lnTo>
                    <a:pt x="0" y="27000"/>
                  </a:lnTo>
                  <a:lnTo>
                    <a:pt x="1087996" y="27000"/>
                  </a:lnTo>
                  <a:lnTo>
                    <a:pt x="1087996" y="0"/>
                  </a:lnTo>
                  <a:close/>
                </a:path>
              </a:pathLst>
            </a:custGeom>
            <a:solidFill>
              <a:srgbClr val="00ACBB"/>
            </a:solidFill>
          </p:spPr>
          <p:txBody>
            <a:bodyPr wrap="square" lIns="0" tIns="0" rIns="0" bIns="0" rtlCol="0"/>
            <a:lstStyle/>
            <a:p>
              <a:endParaRPr/>
            </a:p>
          </p:txBody>
        </p:sp>
      </p:grpSp>
      <p:pic>
        <p:nvPicPr>
          <p:cNvPr id="37" name="Picture 36"/>
          <p:cNvPicPr>
            <a:picLocks noChangeAspect="1"/>
          </p:cNvPicPr>
          <p:nvPr/>
        </p:nvPicPr>
        <p:blipFill>
          <a:blip r:embed="rId3"/>
          <a:stretch>
            <a:fillRect/>
          </a:stretch>
        </p:blipFill>
        <p:spPr>
          <a:xfrm>
            <a:off x="7835450" y="4453782"/>
            <a:ext cx="964587" cy="3919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7637" y="199804"/>
            <a:ext cx="304800" cy="304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803" y="1957967"/>
            <a:ext cx="625186" cy="31259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642" y="3230786"/>
            <a:ext cx="2943250" cy="1655578"/>
          </a:xfrm>
          <a:prstGeom prst="rect">
            <a:avLst/>
          </a:prstGeom>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803" y="3484905"/>
            <a:ext cx="625186" cy="312593"/>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331</Words>
  <Application>Microsoft Office PowerPoint</Application>
  <PresentationFormat>On-screen Show (16:9)</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Google Sans Medium</vt:lpstr>
      <vt:lpstr>Google Sans</vt:lpstr>
      <vt:lpstr>Roboto</vt:lpstr>
      <vt:lpstr>Arial</vt:lpstr>
      <vt:lpstr>Roboto Medium</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Roche</dc:creator>
  <cp:lastModifiedBy>Dan Roche</cp:lastModifiedBy>
  <cp:revision>10</cp:revision>
  <dcterms:modified xsi:type="dcterms:W3CDTF">2021-03-18T14:55:15Z</dcterms:modified>
</cp:coreProperties>
</file>